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4" r:id="rId4"/>
    <p:sldId id="265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321A-EB56-45FC-A948-B1D765790C2B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0D37-F72E-42BA-852B-2CEC1BD17B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0" y="3657600"/>
            <a:ext cx="3352800" cy="2514600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“</a:t>
            </a:r>
            <a:r>
              <a:rPr lang="en-US" sz="4000" dirty="0">
                <a:latin typeface="Gill Sans MT Condensed" panose="020B0506020104020203" pitchFamily="34" charset="0"/>
              </a:rPr>
              <a:t>Partial Citizens” and “Allies” could earn “Full Citizenship”</a:t>
            </a:r>
            <a:endParaRPr lang="en-US" sz="3600" dirty="0">
              <a:latin typeface="Gill Sans MT Condensed" panose="020B0506020104020203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2140"/>
          </a:xfrm>
          <a:noFill/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europol" pitchFamily="34" charset="0"/>
                <a:cs typeface="Aharoni" pitchFamily="2" charset="-79"/>
              </a:rPr>
              <a:t>RESULTS OF ROMAN EXPANSION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" y="3048000"/>
            <a:ext cx="4953000" cy="3733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FULL CITIZENSHIP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Vote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PARTIAL CITIZENSHIP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Could not Vote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ALLIES</a:t>
            </a:r>
            <a:endParaRPr lang="en-US" sz="3600" dirty="0">
              <a:solidFill>
                <a:schemeClr val="tx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600200"/>
            <a:ext cx="82296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COCOMAT" panose="02000503020000020003" pitchFamily="2" charset="0"/>
              </a:rPr>
              <a:t>ROME REQUIRED TAXES AND MILITARY SERVICE FROM ALL</a:t>
            </a:r>
            <a:endParaRPr lang="en-US" sz="4000" b="1" dirty="0">
              <a:solidFill>
                <a:srgbClr val="0000FF"/>
              </a:solidFill>
              <a:latin typeface="COCOMAT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europol" pitchFamily="34" charset="0"/>
                <a:cs typeface="Aharoni" pitchFamily="2" charset="-79"/>
              </a:rPr>
              <a:t>RESULTS OF ROMAN EXPANSION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52400" y="3733800"/>
            <a:ext cx="4343400" cy="297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GROWTH OF LATIFUNDIAS</a:t>
            </a:r>
            <a:endParaRPr lang="en-US" sz="5400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8200" y="3583126"/>
            <a:ext cx="4343400" cy="31986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33CC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Used slave labor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33CC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Sold crops at lower prices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33CC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Put small farmers out of business</a:t>
            </a:r>
            <a:endParaRPr lang="en-US" sz="2400" dirty="0">
              <a:solidFill>
                <a:srgbClr val="0033C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828800"/>
            <a:ext cx="8229600" cy="16781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gh_Typewriter" pitchFamily="49" charset="0"/>
              </a:rPr>
              <a:t>$$$$ and Slaves  poured into Rome</a:t>
            </a:r>
            <a:endParaRPr lang="en-US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gh_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europol" pitchFamily="34" charset="0"/>
                <a:cs typeface="Aharoni" pitchFamily="2" charset="-79"/>
              </a:rPr>
              <a:t>RESULTS OF ROMAN EXPANSION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69498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FF0000"/>
                </a:solidFill>
                <a:latin typeface="Impact" pitchFamily="34" charset="0"/>
              </a:rPr>
              <a:t>OPTIMATES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>
                <a:latin typeface="Franklin Gothic Demi Cond" panose="020B0706030402020204" pitchFamily="34" charset="0"/>
              </a:rPr>
              <a:t>Senators that wanted to  </a:t>
            </a:r>
          </a:p>
          <a:p>
            <a:pPr>
              <a:buFont typeface="Courier New" pitchFamily="49" charset="0"/>
              <a:buNone/>
            </a:pPr>
            <a:r>
              <a:rPr lang="en-US" sz="3200" dirty="0">
                <a:latin typeface="Franklin Gothic Demi Cond" panose="020B0706030402020204" pitchFamily="34" charset="0"/>
              </a:rPr>
              <a:t>     keep their “privileged” </a:t>
            </a:r>
          </a:p>
          <a:p>
            <a:pPr>
              <a:buFont typeface="Courier New" pitchFamily="49" charset="0"/>
              <a:buNone/>
            </a:pPr>
            <a:r>
              <a:rPr lang="en-US" sz="3200" dirty="0">
                <a:latin typeface="Franklin Gothic Demi Cond" panose="020B0706030402020204" pitchFamily="34" charset="0"/>
              </a:rPr>
              <a:t>     status</a:t>
            </a:r>
          </a:p>
          <a:p>
            <a:pPr>
              <a:buFont typeface="Courier New" pitchFamily="49" charset="0"/>
              <a:buChar char="o"/>
            </a:pPr>
            <a:r>
              <a:rPr lang="en-US" sz="3200" dirty="0" smtClean="0">
                <a:latin typeface="Franklin Gothic Demi Cond" panose="020B0706030402020204" pitchFamily="34" charset="0"/>
              </a:rPr>
              <a:t>view </a:t>
            </a:r>
            <a:r>
              <a:rPr lang="en-US" sz="3200" dirty="0">
                <a:latin typeface="Franklin Gothic Demi Cond" panose="020B0706030402020204" pitchFamily="34" charset="0"/>
              </a:rPr>
              <a:t>themselves as the </a:t>
            </a:r>
          </a:p>
          <a:p>
            <a:pPr>
              <a:buFont typeface="Courier New" pitchFamily="49" charset="0"/>
              <a:buNone/>
            </a:pPr>
            <a:r>
              <a:rPr lang="en-US" sz="3200" dirty="0">
                <a:latin typeface="Franklin Gothic Demi Cond" panose="020B0706030402020204" pitchFamily="34" charset="0"/>
              </a:rPr>
              <a:t>     “Best Men”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1050" y="2675930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0033CC"/>
                </a:solidFill>
                <a:latin typeface="Impact" pitchFamily="34" charset="0"/>
              </a:rPr>
              <a:t>POPULARES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Franklin Gothic Demi Cond" panose="020B0706030402020204" pitchFamily="34" charset="0"/>
              </a:rPr>
              <a:t>Senators that supported 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Franklin Gothic Demi Cond" panose="020B0706030402020204" pitchFamily="34" charset="0"/>
              </a:rPr>
              <a:t>     Plebeians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Franklin Gothic Demi Cond" panose="020B0706030402020204" pitchFamily="34" charset="0"/>
              </a:rPr>
              <a:t>tried </a:t>
            </a:r>
            <a:r>
              <a:rPr lang="en-US" sz="3200" dirty="0">
                <a:latin typeface="Franklin Gothic Demi Cond" panose="020B0706030402020204" pitchFamily="34" charset="0"/>
              </a:rPr>
              <a:t>to win over the 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Franklin Gothic Demi Cond" panose="020B0706030402020204" pitchFamily="34" charset="0"/>
              </a:rPr>
              <a:t>     “masses” to strengthen 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latin typeface="Franklin Gothic Demi Cond" panose="020B0706030402020204" pitchFamily="34" charset="0"/>
              </a:rPr>
              <a:t>     their political power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1828800"/>
            <a:ext cx="8610600" cy="7709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RISE OF NEW SOCIAL CLASSES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europol" pitchFamily="34" charset="0"/>
                <a:cs typeface="Aharoni" pitchFamily="2" charset="-79"/>
              </a:rPr>
              <a:t>RESULTS OF ROMAN EXPANSION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495800" y="2675930"/>
            <a:ext cx="4572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FF0000"/>
                </a:solidFill>
                <a:latin typeface="Impact" pitchFamily="34" charset="0"/>
              </a:rPr>
              <a:t>PROLETARIAT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ex- soldiers and farmers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lost farms while away fighting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Franklin Gothic Demi Cond" panose="020B0706030402020204" pitchFamily="34" charset="0"/>
              </a:rPr>
              <a:t>        because could not pay loans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sold farms because they were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Franklin Gothic Demi Cond" panose="020B0706030402020204" pitchFamily="34" charset="0"/>
              </a:rPr>
              <a:t>        too costly to repair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went to cities to find jobs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worked for politicians as “thugs”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became hired “street gangs”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Franklin Gothic Demi Cond" panose="020B0706030402020204" pitchFamily="34" charset="0"/>
              </a:rPr>
              <a:t>BECAME AN ANGRY MOB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" y="267593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0033CC"/>
                </a:solidFill>
                <a:latin typeface="Impact" pitchFamily="34" charset="0"/>
              </a:rPr>
              <a:t>EQUITES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>
                <a:latin typeface="Franklin Gothic Demi Cond" panose="020B0706030402020204" pitchFamily="34" charset="0"/>
              </a:rPr>
              <a:t>benefitted from Roman </a:t>
            </a:r>
          </a:p>
          <a:p>
            <a:pPr>
              <a:buFont typeface="Wingdings" pitchFamily="2" charset="2"/>
              <a:buNone/>
            </a:pPr>
            <a:r>
              <a:rPr lang="en-US" sz="2600" dirty="0">
                <a:latin typeface="Franklin Gothic Demi Cond" panose="020B0706030402020204" pitchFamily="34" charset="0"/>
              </a:rPr>
              <a:t>      expansion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>
                <a:latin typeface="Franklin Gothic Demi Cond" panose="020B0706030402020204" pitchFamily="34" charset="0"/>
              </a:rPr>
              <a:t>Contractors, traders, </a:t>
            </a:r>
          </a:p>
          <a:p>
            <a:pPr>
              <a:buFont typeface="Wingdings" pitchFamily="2" charset="2"/>
              <a:buNone/>
            </a:pPr>
            <a:r>
              <a:rPr lang="en-US" sz="2600" dirty="0">
                <a:latin typeface="Franklin Gothic Demi Cond" panose="020B0706030402020204" pitchFamily="34" charset="0"/>
              </a:rPr>
              <a:t>      military suppliers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>
                <a:latin typeface="Franklin Gothic Demi Cond" panose="020B0706030402020204" pitchFamily="34" charset="0"/>
              </a:rPr>
              <a:t>wanted increased political </a:t>
            </a:r>
          </a:p>
          <a:p>
            <a:pPr>
              <a:buFont typeface="Wingdings" pitchFamily="2" charset="2"/>
              <a:buNone/>
            </a:pPr>
            <a:r>
              <a:rPr lang="en-US" sz="2600" dirty="0">
                <a:latin typeface="Franklin Gothic Demi Cond" panose="020B0706030402020204" pitchFamily="34" charset="0"/>
              </a:rPr>
              <a:t>     power because of their wealth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4800" y="1828800"/>
            <a:ext cx="8610600" cy="7709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w Cen MT" panose="020B0602020104020603" pitchFamily="34" charset="0"/>
              </a:rPr>
              <a:t>RISE OF NEW SOCIAL CLASSES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Gill Sans MT Ext Condensed Bold" pitchFamily="34" charset="0"/>
              </a:rPr>
              <a:t>ROMAN REVOLUTION</a:t>
            </a:r>
            <a:endParaRPr lang="en-US" sz="11500" dirty="0">
              <a:latin typeface="Gill Sans MT Ext Condensed Bold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5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aettenschweiler" pitchFamily="34" charset="0"/>
                <a:ea typeface="Calibri" pitchFamily="34" charset="0"/>
                <a:cs typeface="Times New Roman" pitchFamily="18" charset="0"/>
              </a:rPr>
              <a:t>133 BC</a:t>
            </a: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Haettenschweiler" pitchFamily="34" charset="0"/>
                <a:ea typeface="Calibri" pitchFamily="34" charset="0"/>
                <a:cs typeface="Times New Roman" pitchFamily="18" charset="0"/>
              </a:rPr>
              <a:t> – 27 BC – Continual Civil Wars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Haettenschweiler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GRACCHUS BROTHERS</a:t>
            </a: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Tiberius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Gaius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wanted to help Proletariat class	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mpac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Tiberius Gracchus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133 BC = Tribune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immediate problem of the shortage of military recruits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Land Reform Bill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help poor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provide more soldiers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military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give land to</a:t>
            </a:r>
            <a:r>
              <a:rPr kumimoji="0" lang="en-US" sz="2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Veterans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Senate opposed bill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Tiberius took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Plebeian Assembly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approval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ettenschweiler" pitchFamily="34" charset="0"/>
                <a:ea typeface="Calibri" pitchFamily="34" charset="0"/>
                <a:cs typeface="Times New Roman" pitchFamily="18" charset="0"/>
              </a:rPr>
              <a:t>not illegal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Senate feared that if it could be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circumvented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it would lose power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Senators assassinated Tiberius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5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Gill Sans MT Ext Condensed Bold" pitchFamily="34" charset="0"/>
              </a:rPr>
              <a:t>ROMAN REVOLUTION</a:t>
            </a:r>
            <a:endParaRPr lang="en-US" sz="11500" dirty="0">
              <a:latin typeface="Gill Sans MT Ext Condensed Bold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502688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Gaius Gracchus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123 BC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elected Tribune (2x)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supported ideas of Tiberius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Gaius replaced Senators with members of the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Equites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weaken existing Senators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Narrow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 Narrow" pitchFamily="34" charset="0"/>
              </a:rPr>
              <a:t>Gaius, when speaking in the Forum, would face away from the Senate, effectively turning his back on the Senate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Senate conspired to kill Gaius…he was getting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TOO POWERFUL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Gaius committed suicide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3000K of Gaius’ supporters were killed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Gill Sans MT Ext Condensed Bold" pitchFamily="34" charset="0"/>
              </a:rPr>
              <a:t>ROMAN REVOLUTION</a:t>
            </a:r>
            <a:endParaRPr lang="en-US" sz="11500" dirty="0">
              <a:latin typeface="Gill Sans MT Ext Condensed Bold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POLITICAL PRECEDENT</a:t>
            </a:r>
            <a:r>
              <a:rPr kumimoji="0" lang="en-US" sz="3600" b="0" i="0" u="sng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OF THE GRACCHUS BROTHERS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 beginning of violence in Roman politics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  <a:ea typeface="Calibri" pitchFamily="34" charset="0"/>
                <a:cs typeface="Times New Roman" pitchFamily="18" charset="0"/>
              </a:rPr>
              <a:t>circumvention of Senate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Gracchus undermined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Mos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Maiorum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he Way of the Elders”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316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RESULTS OF ROMAN EXPANSION</vt:lpstr>
      <vt:lpstr>RESULTS OF ROMAN EXPANSION</vt:lpstr>
      <vt:lpstr>RESULTS OF ROMAN EXPANSION</vt:lpstr>
      <vt:lpstr>RESULTS OF ROMAN EXPANSION</vt:lpstr>
      <vt:lpstr>ROMAN REVOLUTION</vt:lpstr>
      <vt:lpstr>ROMAN REVOLUTION</vt:lpstr>
      <vt:lpstr>ROMAN REVOLUTION</vt:lpstr>
    </vt:vector>
  </TitlesOfParts>
  <Company>Warrick Co. School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SOCIAL CHANGES Expansion</dc:title>
  <dc:creator>Robert Meier</dc:creator>
  <cp:lastModifiedBy>Robert Meier</cp:lastModifiedBy>
  <cp:revision>42</cp:revision>
  <dcterms:created xsi:type="dcterms:W3CDTF">2013-10-22T16:30:57Z</dcterms:created>
  <dcterms:modified xsi:type="dcterms:W3CDTF">2017-11-06T19:33:59Z</dcterms:modified>
</cp:coreProperties>
</file>