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1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5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1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6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2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0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0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5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A4AB-3A47-44C2-98B0-3A54AE7508EF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57BC-46B0-4ED3-91F9-BFD1A54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5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123" y="-23648"/>
            <a:ext cx="9144000" cy="1524000"/>
          </a:xfrm>
        </p:spPr>
        <p:txBody>
          <a:bodyPr>
            <a:noAutofit/>
          </a:bodyPr>
          <a:lstStyle/>
          <a:p>
            <a:pPr algn="r"/>
            <a:r>
              <a:rPr lang="en-US" sz="7200" dirty="0" smtClean="0">
                <a:latin typeface="Gill Sans MT Ext Condensed Bold" pitchFamily="34" charset="0"/>
              </a:rPr>
              <a:t>Roman Revolution </a:t>
            </a:r>
            <a:r>
              <a:rPr lang="en-US" sz="7200" dirty="0" err="1" smtClean="0">
                <a:latin typeface="Gill Sans MT Ext Condensed Bold" pitchFamily="34" charset="0"/>
              </a:rPr>
              <a:t>cont</a:t>
            </a:r>
            <a:r>
              <a:rPr lang="en-US" sz="7200" dirty="0" smtClean="0">
                <a:latin typeface="Gill Sans MT Ext Condensed Bold" pitchFamily="34" charset="0"/>
              </a:rPr>
              <a:t>…      </a:t>
            </a:r>
            <a:r>
              <a:rPr lang="en-US" sz="9600" dirty="0" smtClean="0">
                <a:latin typeface="Gill Sans MT Ext Condensed Bold" pitchFamily="34" charset="0"/>
              </a:rPr>
              <a:t>MARIUS</a:t>
            </a:r>
            <a:endParaRPr lang="en-US" sz="9600" dirty="0">
              <a:latin typeface="Gill Sans MT Ext Condensed Bold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916" y="1797307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107 BC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Marius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rises to power</a:t>
            </a:r>
            <a:endParaRPr lang="en-US" sz="2800" dirty="0">
              <a:latin typeface="Arial Narrow" panose="020B0606020202030204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from </a:t>
            </a:r>
            <a:r>
              <a:rPr lang="en-US" sz="2800" dirty="0" err="1" smtClean="0"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Equites</a:t>
            </a: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class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removed </a:t>
            </a:r>
            <a:r>
              <a:rPr lang="en-US" sz="28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800" dirty="0">
                <a:solidFill>
                  <a:srgbClr val="FF0000"/>
                </a:solidFill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land requirements</a:t>
            </a:r>
            <a:r>
              <a:rPr lang="en-US" sz="28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” to serve in </a:t>
            </a: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army</a:t>
            </a:r>
            <a:endParaRPr lang="en-US" sz="2800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2628900" lvl="5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also </a:t>
            </a:r>
            <a:r>
              <a:rPr lang="en-US" sz="28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gave land to </a:t>
            </a: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retiring soldiers</a:t>
            </a:r>
            <a:endParaRPr lang="en-US" sz="2800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popularity increased due to success in </a:t>
            </a:r>
            <a:r>
              <a:rPr lang="en-US" sz="2800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Jugurthine</a:t>
            </a: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	War in 	North Africa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  <a:ea typeface="Calibri" pitchFamily="34" charset="0"/>
                <a:cs typeface="Times New Roman" pitchFamily="18" charset="0"/>
              </a:rPr>
              <a:t>Sulla</a:t>
            </a: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served under Marius…felt Marius was taking credit for Sulla’s victories in N. Africa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Aharoni" panose="02010803020104030203" pitchFamily="2" charset="-79"/>
                <a:ea typeface="Calibri" pitchFamily="34" charset="0"/>
                <a:cs typeface="Aharoni" panose="02010803020104030203" pitchFamily="2" charset="-79"/>
              </a:rPr>
              <a:t>rivalry developed between Marius and Sulla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haroni" panose="02010803020104030203" pitchFamily="2" charset="-79"/>
              <a:ea typeface="Calibri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2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</p:spPr>
        <p:txBody>
          <a:bodyPr>
            <a:noAutofit/>
          </a:bodyPr>
          <a:lstStyle/>
          <a:p>
            <a:pPr algn="l"/>
            <a:r>
              <a:rPr lang="en-US" sz="11500" dirty="0" smtClean="0">
                <a:latin typeface="Gill Sans MT Ext Condensed Bold" pitchFamily="34" charset="0"/>
              </a:rPr>
              <a:t>SOCIAL WAR            90 BC</a:t>
            </a:r>
            <a:br>
              <a:rPr lang="en-US" sz="11500" dirty="0" smtClean="0">
                <a:latin typeface="Gill Sans MT Ext Condensed Bold" pitchFamily="34" charset="0"/>
              </a:rPr>
            </a:br>
            <a:r>
              <a:rPr lang="en-US" sz="2800" dirty="0" smtClean="0">
                <a:latin typeface="Gill Sans MT Ext Condensed Bold" pitchFamily="34" charset="0"/>
              </a:rPr>
              <a:t>Latin term for “ally”</a:t>
            </a:r>
            <a:endParaRPr lang="en-US" sz="2800" dirty="0">
              <a:latin typeface="Gill Sans MT Ext Condensed Bold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746" y="2328447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Rome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Italian Allies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were wanting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Full Citizenship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fought</a:t>
            </a:r>
            <a:r>
              <a:rPr lang="en-US" sz="28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loyally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for Rome and wanted to be rewarded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Tribune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Drussus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proposed citizenship for Rome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 “Italian 	Allies”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Senate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opposed /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Drussus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 assassinated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give “outsiders” too much power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1028700" lvl="1" indent="-5715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!Sketchy Times" panose="02000506020000020004" pitchFamily="2" charset="0"/>
                <a:ea typeface="Calibri" pitchFamily="34" charset="0"/>
                <a:cs typeface="Arial" pitchFamily="34" charset="0"/>
              </a:rPr>
              <a:t>“let’s get ready to rumble!!”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!Sketchy Times" panose="02000506020000020004" pitchFamily="2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89 BC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Rome granted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FULL CITIZENSHIP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to its Italian allies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1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>
                <a:latin typeface="Gill Sans MT Ext Condensed Bold" pitchFamily="34" charset="0"/>
              </a:rPr>
              <a:t>SULLA</a:t>
            </a:r>
            <a:endParaRPr lang="en-US" sz="11500" dirty="0">
              <a:latin typeface="Gill Sans MT Ext Condensed Bold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777923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88 BC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Sulla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elected Consul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800" baseline="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member of </a:t>
            </a:r>
            <a:r>
              <a:rPr lang="en-US" sz="2800" baseline="0" dirty="0" err="1" smtClean="0"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Optimates</a:t>
            </a:r>
            <a:endParaRPr lang="en-US" sz="2800" baseline="0" dirty="0" smtClean="0">
              <a:latin typeface="Impact" panose="020B0806030902050204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given command of armies in Asia Minor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Marius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felt he should have been given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command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used </a:t>
            </a:r>
            <a:r>
              <a:rPr lang="en-US" sz="2800" dirty="0" smtClean="0">
                <a:solidFill>
                  <a:srgbClr val="7030A0"/>
                </a:solidFill>
                <a:latin typeface="Impact" panose="020B0806030902050204" pitchFamily="34" charset="0"/>
                <a:cs typeface="Times New Roman" pitchFamily="18" charset="0"/>
              </a:rPr>
              <a:t>Plebeian Assembly </a:t>
            </a:r>
            <a:r>
              <a:rPr lang="en-US" sz="2800" dirty="0" smtClean="0">
                <a:latin typeface="Arial Narrow" pitchFamily="34" charset="0"/>
                <a:cs typeface="Times New Roman" pitchFamily="18" charset="0"/>
              </a:rPr>
              <a:t>to overturn Sulla’s command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Sulla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rushed back to Rome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used “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Centuriate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 Assembly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” to regain power</a:t>
            </a:r>
            <a:endParaRPr lang="en-US" sz="2800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killed supporters of Marius…Marius fled to Africa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after re-establishing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control…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Sulla returned to Asia Minor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Marius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was called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back by Consul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Cinna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killed Sulla’s supporters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86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 BC	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arius was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 elected Consul for 7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th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 time…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died shortly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after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6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>
                <a:latin typeface="Gill Sans MT Ext Condensed Bold" pitchFamily="34" charset="0"/>
              </a:rPr>
              <a:t>SULLA</a:t>
            </a:r>
            <a:endParaRPr lang="en-US" sz="11500" dirty="0">
              <a:latin typeface="Gill Sans MT Ext Condensed Bold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94602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83 BC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Sulla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returned to Rome with his military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defeated the 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8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Senatorial Army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became “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Dictator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”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Sulla used “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Proscription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anose="020B0806030902050204" pitchFamily="34" charset="0"/>
                <a:ea typeface="Calibri" pitchFamily="34" charset="0"/>
                <a:cs typeface="Times New Roman" pitchFamily="18" charset="0"/>
              </a:rPr>
              <a:t> Lists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”</a:t>
            </a:r>
          </a:p>
          <a:p>
            <a:pPr marL="1828800" lvl="3" indent="-45720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OldNewspaperTypes" panose="02000603060000020004" pitchFamily="2" charset="0"/>
                <a:ea typeface="Calibri" pitchFamily="34" charset="0"/>
                <a:cs typeface="Times New Roman" pitchFamily="18" charset="0"/>
              </a:rPr>
              <a:t>Reign of Terror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78 BC	Sulla died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Brubeck AH" panose="00000400000000000000" pitchFamily="2" charset="0"/>
                <a:ea typeface="Calibri" pitchFamily="34" charset="0"/>
                <a:cs typeface="Times New Roman" pitchFamily="18" charset="0"/>
              </a:rPr>
              <a:t>“No friend ever served me, and no enemy every wronged me, whom 	I have not repaid in full”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Brubeck AH" panose="00000400000000000000" pitchFamily="2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89029"/>
            <a:ext cx="91440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3200" u="sng" dirty="0" smtClean="0">
                <a:latin typeface="Haettenschweiler" pitchFamily="34" charset="0"/>
              </a:rPr>
              <a:t>POLITIACL PRECEDENTS OF MARIUS AND SULLA</a:t>
            </a:r>
          </a:p>
          <a:p>
            <a:pPr marL="742950" indent="-742950"/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1) </a:t>
            </a:r>
            <a:r>
              <a:rPr lang="en-US" sz="3600" dirty="0" smtClean="0">
                <a:solidFill>
                  <a:srgbClr val="FF0000"/>
                </a:solidFill>
                <a:latin typeface="Haettenschweiler" pitchFamily="34" charset="0"/>
              </a:rPr>
              <a:t>Use of </a:t>
            </a:r>
            <a:r>
              <a:rPr lang="en-US" sz="3600" dirty="0" smtClean="0">
                <a:solidFill>
                  <a:srgbClr val="0033CC"/>
                </a:solidFill>
                <a:latin typeface="Haettenschweiler" pitchFamily="34" charset="0"/>
              </a:rPr>
              <a:t>MILITARY</a:t>
            </a:r>
            <a:r>
              <a:rPr lang="en-US" sz="3600" dirty="0" smtClean="0">
                <a:solidFill>
                  <a:srgbClr val="FF0000"/>
                </a:solidFill>
                <a:latin typeface="Haettenschweiler" pitchFamily="34" charset="0"/>
              </a:rPr>
              <a:t> to gain </a:t>
            </a:r>
            <a:r>
              <a:rPr lang="en-US" sz="3600" dirty="0" smtClean="0">
                <a:solidFill>
                  <a:srgbClr val="0033CC"/>
                </a:solidFill>
                <a:latin typeface="Haettenschweiler" pitchFamily="34" charset="0"/>
              </a:rPr>
              <a:t>POLITICAL</a:t>
            </a:r>
            <a:r>
              <a:rPr lang="en-US" sz="3600" dirty="0" smtClean="0">
                <a:solidFill>
                  <a:srgbClr val="FF0000"/>
                </a:solidFill>
                <a:latin typeface="Haettenschweiler" pitchFamily="34" charset="0"/>
              </a:rPr>
              <a:t> power</a:t>
            </a:r>
          </a:p>
          <a:p>
            <a:pPr marL="742950" indent="-742950"/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2) </a:t>
            </a:r>
            <a:r>
              <a:rPr lang="en-US" sz="3600" dirty="0" smtClean="0">
                <a:solidFill>
                  <a:srgbClr val="FF0000"/>
                </a:solidFill>
                <a:latin typeface="Haettenschweiler" pitchFamily="34" charset="0"/>
              </a:rPr>
              <a:t>Loyalty of armies to </a:t>
            </a:r>
            <a:r>
              <a:rPr lang="en-US" sz="3600" dirty="0" smtClean="0">
                <a:solidFill>
                  <a:srgbClr val="0033CC"/>
                </a:solidFill>
                <a:latin typeface="Haettenschweiler" pitchFamily="34" charset="0"/>
              </a:rPr>
              <a:t>GENERALS</a:t>
            </a:r>
            <a:r>
              <a:rPr lang="en-US" sz="3600" dirty="0" smtClean="0">
                <a:solidFill>
                  <a:srgbClr val="FF0000"/>
                </a:solidFill>
                <a:latin typeface="Haettenschweiler" pitchFamily="34" charset="0"/>
              </a:rPr>
              <a:t> not </a:t>
            </a:r>
            <a:r>
              <a:rPr lang="en-US" sz="3600" dirty="0" smtClean="0">
                <a:solidFill>
                  <a:srgbClr val="0033CC"/>
                </a:solidFill>
                <a:latin typeface="Haettenschweiler" pitchFamily="34" charset="0"/>
              </a:rPr>
              <a:t>ROME</a:t>
            </a:r>
            <a:endParaRPr lang="en-US" sz="3600" dirty="0">
              <a:solidFill>
                <a:srgbClr val="0033CC"/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0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73 – 71 BC	led a “slave army” against 				Rome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endParaRPr lang="en-US" sz="1200" dirty="0"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 Black" panose="020B0A04020102020204" pitchFamily="34" charset="0"/>
              </a:rPr>
              <a:t>trained as a “gladiator”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 Black" panose="020B0A04020102020204" pitchFamily="34" charset="0"/>
              </a:rPr>
              <a:t>escaped and developed an army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en-US" sz="2800" dirty="0" smtClean="0">
                <a:latin typeface="Arial Black" panose="020B0A04020102020204" pitchFamily="34" charset="0"/>
              </a:rPr>
              <a:t>120,000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 Black" panose="020B0A04020102020204" pitchFamily="34" charset="0"/>
              </a:rPr>
              <a:t>Crassus defeated “slave army”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 Black" panose="020B0A04020102020204" pitchFamily="34" charset="0"/>
              </a:rPr>
              <a:t>6000 were crucified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 Black" panose="020B0A04020102020204" pitchFamily="34" charset="0"/>
              </a:rPr>
              <a:t>crucifixes = “warning billboards”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 Black" panose="020B0A04020102020204" pitchFamily="34" charset="0"/>
              </a:rPr>
              <a:t>DON’T MESS WITH ROME!!!!!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 Ext Condensed Bold" pitchFamily="34" charset="0"/>
                <a:ea typeface="+mj-ea"/>
                <a:cs typeface="+mj-cs"/>
              </a:rPr>
              <a:t>SPARTACUS</a:t>
            </a:r>
            <a:endParaRPr kumimoji="0" lang="en-US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 Ext Condensed Bold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163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Roman Revolution cont…      MARIUS</vt:lpstr>
      <vt:lpstr>SOCIAL WAR            90 BC Latin term for “ally”</vt:lpstr>
      <vt:lpstr>SULLA</vt:lpstr>
      <vt:lpstr>SULLA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Revolution cont…      MARIUS</dc:title>
  <dc:creator>Robert Meier</dc:creator>
  <cp:lastModifiedBy>Robert Meier</cp:lastModifiedBy>
  <cp:revision>1</cp:revision>
  <dcterms:created xsi:type="dcterms:W3CDTF">2017-11-08T14:12:23Z</dcterms:created>
  <dcterms:modified xsi:type="dcterms:W3CDTF">2017-11-08T14:13:48Z</dcterms:modified>
</cp:coreProperties>
</file>