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0" r:id="rId6"/>
    <p:sldId id="258" r:id="rId7"/>
    <p:sldId id="264" r:id="rId8"/>
    <p:sldId id="261" r:id="rId9"/>
    <p:sldId id="266" r:id="rId10"/>
    <p:sldId id="262" r:id="rId11"/>
    <p:sldId id="263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1A0CF-A321-4FF6-ABC8-B0C00ED3CD50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FA086-33B6-4D89-8BE5-93B1E6235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0AD696-6DC6-46F5-BC76-05918A91A95B}" type="slidenum">
              <a:rPr lang="en-GB"/>
              <a:pPr/>
              <a:t>7</a:t>
            </a:fld>
            <a:endParaRPr lang="en-GB"/>
          </a:p>
        </p:txBody>
      </p:sp>
      <p:sp>
        <p:nvSpPr>
          <p:cNvPr id="591874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918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099" y="4343704"/>
            <a:ext cx="5467945" cy="4113892"/>
          </a:xfrm>
          <a:noFill/>
          <a:ln/>
        </p:spPr>
        <p:txBody>
          <a:bodyPr wrap="none" lIns="91432" tIns="45716" rIns="91432" bIns="45716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BB3E-250A-41A3-8AAB-52A411A2130C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3013-A2BC-48D7-8A83-1B3FDAE0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verslike.com/thumbs/julius_caesar-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717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Impact" pitchFamily="34" charset="0"/>
              </a:rPr>
              <a:t>Day 6 Notes</a:t>
            </a:r>
            <a:endParaRPr lang="en-US" sz="24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93176"/>
            <a:ext cx="9144000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Av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enge” Caesar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s death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Octavian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Haettenschweiler" panose="020B0706040902060204" pitchFamily="34" charset="0"/>
                <a:cs typeface="Times New Roman" pitchFamily="18" charset="0"/>
              </a:rPr>
              <a:t>had been appointed by Caesar to replace him (NOT </a:t>
            </a:r>
            <a:r>
              <a:rPr lang="en-US" sz="2400" dirty="0" err="1" smtClean="0">
                <a:solidFill>
                  <a:srgbClr val="FF0000"/>
                </a:solidFill>
                <a:latin typeface="Haettenschweiler" panose="020B0706040902060204" pitchFamily="34" charset="0"/>
                <a:cs typeface="Times New Roman" pitchFamily="18" charset="0"/>
              </a:rPr>
              <a:t>Caesarion</a:t>
            </a:r>
            <a:r>
              <a:rPr lang="en-US" sz="2400" dirty="0" smtClean="0">
                <a:solidFill>
                  <a:srgbClr val="FF0000"/>
                </a:solidFill>
                <a:latin typeface="Haettenschweiler" panose="020B0706040902060204" pitchFamily="34" charset="0"/>
                <a:cs typeface="Times New Roman" pitchFamily="18" charset="0"/>
              </a:rPr>
              <a:t>, Cleopatra’s son)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Mark Antony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Lepidus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Haettenschweiler" panose="020B0706040902060204" pitchFamily="34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aettenschweiler" panose="020B0706040902060204" pitchFamily="34" charset="0"/>
                <a:cs typeface="Times New Roman" pitchFamily="18" charset="0"/>
              </a:rPr>
              <a:t>After avenging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Haettenschweiler" panose="020B0706040902060204" pitchFamily="34" charset="0"/>
                <a:cs typeface="Times New Roman" pitchFamily="18" charset="0"/>
              </a:rPr>
              <a:t> Caesar’s death, rivalries developed amon</a:t>
            </a:r>
            <a:r>
              <a:rPr lang="en-US" sz="2800" dirty="0" smtClean="0">
                <a:solidFill>
                  <a:srgbClr val="7030A0"/>
                </a:solidFill>
                <a:latin typeface="Haettenschweiler" panose="020B0706040902060204" pitchFamily="34" charset="0"/>
                <a:cs typeface="Times New Roman" pitchFamily="18" charset="0"/>
              </a:rPr>
              <a:t>g 2</a:t>
            </a:r>
            <a:r>
              <a:rPr lang="en-US" sz="2800" baseline="30000" dirty="0" smtClean="0">
                <a:solidFill>
                  <a:srgbClr val="7030A0"/>
                </a:solidFill>
                <a:latin typeface="Haettenschweiler" panose="020B0706040902060204" pitchFamily="34" charset="0"/>
                <a:cs typeface="Times New Roman" pitchFamily="18" charset="0"/>
              </a:rPr>
              <a:t>nd</a:t>
            </a:r>
            <a:r>
              <a:rPr lang="en-US" sz="2800" dirty="0" smtClean="0">
                <a:solidFill>
                  <a:srgbClr val="7030A0"/>
                </a:solidFill>
                <a:latin typeface="Haettenschweiler" panose="020B0706040902060204" pitchFamily="34" charset="0"/>
                <a:cs typeface="Times New Roman" pitchFamily="18" charset="0"/>
              </a:rPr>
              <a:t> Triumvirate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Octavian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(west) and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Antony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(east) split the empire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”this town is not big enough for the both of us”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Antony fell in love with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Cleopatra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8.2.31 BC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Battle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Actuim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Octavian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defeated Antony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Haettenschweiler" panose="020B0706040902060204" pitchFamily="34" charset="0"/>
                <a:cs typeface="Times New Roman" pitchFamily="18" charset="0"/>
              </a:rPr>
              <a:t>Antony and Cleopatra committed suicide</a:t>
            </a:r>
            <a:r>
              <a:rPr lang="en-US" sz="2800" dirty="0" smtClean="0">
                <a:latin typeface="Haettenschweiler" panose="020B0706040902060204" pitchFamily="34" charset="0"/>
                <a:cs typeface="Arial" pitchFamily="34" charset="0"/>
              </a:rPr>
              <a:t> to prevent  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Haettenschweiler" panose="020B070604090206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Haettenschweiler" panose="020B0706040902060204" pitchFamily="34" charset="0"/>
                <a:cs typeface="Arial" pitchFamily="34" charset="0"/>
              </a:rPr>
              <a:t>    being paraded through Rome on Octavian’s “Triumph”</a:t>
            </a:r>
            <a:endParaRPr lang="en-US" sz="2800" dirty="0" smtClean="0">
              <a:latin typeface="Haettenschweiler" panose="020B070604090206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2</a:t>
            </a:r>
            <a:r>
              <a:rPr lang="en-US" sz="6000" b="1" cap="none" spc="0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ND</a:t>
            </a:r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 TRIUMVIRATE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4478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Octavian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returned to Rome victorious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Senate gave him title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Augustus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Augustus preferred term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4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Princeps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5720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“first among equals”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regarded as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EMPEROR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RISE OF EMPEROR AUGUSTUS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713" y="964823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Civil Wars / Military loyalty to Generals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8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Marius v. Sulla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Caesar</a:t>
            </a:r>
            <a:r>
              <a:rPr lang="en-US" sz="28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 v. Senate and Pompey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8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baseline="300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 Triumvirate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Political Violence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 smtClean="0"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Political assassinations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 smtClean="0"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“Party Politics”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 smtClean="0"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Optimates</a:t>
            </a:r>
            <a:r>
              <a:rPr lang="en-US" sz="2800" dirty="0" smtClean="0"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 v. </a:t>
            </a:r>
            <a:r>
              <a:rPr lang="en-US" sz="2800" dirty="0" err="1" smtClean="0"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Populares</a:t>
            </a:r>
            <a:endParaRPr lang="en-US" sz="2800" dirty="0" smtClean="0">
              <a:latin typeface="Haettenschweiler" panose="020B0706040902060204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Haettenschweiler" panose="020B0706040902060204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Population Growth / Inequality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600" dirty="0">
              <a:solidFill>
                <a:srgbClr val="FF0000"/>
              </a:solidFill>
              <a:latin typeface="Impact" panose="020B0806030902050204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Julius Caesar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 smtClean="0"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end of “democratic process”</a:t>
            </a:r>
            <a:endParaRPr lang="en-US" sz="1200" dirty="0" smtClean="0">
              <a:latin typeface="Impac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END OF ROMAN REPUBLIC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73723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75 BC Kidnapped by Pirates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60 BC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3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Formed the 1</a:t>
            </a:r>
            <a:r>
              <a:rPr lang="en-US" sz="2800" baseline="30000" dirty="0" smtClean="0">
                <a:solidFill>
                  <a:srgbClr val="0033CC"/>
                </a:solidFill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en-US" sz="2800" dirty="0" smtClean="0">
                <a:solidFill>
                  <a:srgbClr val="0033CC"/>
                </a:solidFill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 Triumvirate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Impact" panose="020B0806030902050204" pitchFamily="34" charset="0"/>
              <a:ea typeface="Calibri" pitchFamily="34" charset="0"/>
              <a:cs typeface="Times New Roman" pitchFamily="18" charset="0"/>
            </a:endParaRPr>
          </a:p>
          <a:p>
            <a:pPr marL="1828800" lvl="3" indent="-457200" algn="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Caesar</a:t>
            </a:r>
          </a:p>
          <a:p>
            <a:pPr lvl="3" algn="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33CC"/>
                </a:solidFill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Crassus</a:t>
            </a:r>
          </a:p>
          <a:p>
            <a:pPr lvl="3" algn="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Pompey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59 BC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Caesar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elected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Consul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58 BC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Caesar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given command of military in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Gaul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wanted to be as great as Alexander the Great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55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BC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ea typeface="Calibri" pitchFamily="34" charset="0"/>
                <a:cs typeface="Arial" pitchFamily="34" charset="0"/>
              </a:rPr>
              <a:t>Caesar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conquered into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Germany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mpact" panose="020B0806030902050204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but Senate did not give Caesar permission for this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with this victory, nearly doubled the size of Rome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86200" y="2438400"/>
            <a:ext cx="3276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Haettenschweiler" panose="020B0706040902060204" pitchFamily="34" charset="0"/>
              </a:rPr>
              <a:t>BELONGED TO THE POPULARES PARTY</a:t>
            </a:r>
            <a:endParaRPr lang="en-US" sz="3200" dirty="0">
              <a:latin typeface="Haettenschweiler" panose="020B070604090206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RISE OF JULIUS CAESAR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9832" y="12954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53 BC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Crassus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was killed by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Parthians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 at a “peace meeting”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he was tricked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Parthians cut off Crassus’ head and poured gold down his throat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“now drink the metal for which you so lusted”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Crassus’ head was used in a play the next day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33CC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Triumvirate ended after death of Crassus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Pompey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and the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Roman 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Senate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became allies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earful of Caesar’s growing power and popularity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jealous of Caesar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called for Caesar to give up control of his legions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RISE OF JULIUS CAESAR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76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380399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1/10/49 BC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000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Rubicon</a:t>
            </a:r>
            <a:r>
              <a:rPr lang="en-US" sz="2600" dirty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River was the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southern border of Gaul (norther</a:t>
            </a:r>
            <a:r>
              <a:rPr lang="en-US" sz="26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n Italy)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000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there was a law that it made it </a:t>
            </a:r>
            <a:r>
              <a:rPr kumimoji="0" lang="en-US" sz="26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treason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 to cross Rubicon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Caesar was viewed as an </a:t>
            </a:r>
            <a:r>
              <a:rPr lang="en-US" sz="2400" dirty="0" smtClean="0">
                <a:solidFill>
                  <a:srgbClr val="0033CC"/>
                </a:solidFill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“Enemy of the State”</a:t>
            </a:r>
            <a:endParaRPr lang="en-US" sz="2400" dirty="0" smtClean="0">
              <a:solidFill>
                <a:srgbClr val="0033CC"/>
              </a:solidFill>
              <a:latin typeface="Haettenschweiler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00050" algn="l"/>
              </a:tabLst>
            </a:pPr>
            <a:r>
              <a:rPr lang="en-US" sz="2600" dirty="0" smtClean="0">
                <a:latin typeface="Haettenschweiler" pitchFamily="34" charset="0"/>
                <a:cs typeface="Times New Roman" pitchFamily="18" charset="0"/>
              </a:rPr>
              <a:t>automatically started a “civil war”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000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Caesar - ”…the die is cast”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CAESAR “CROSSES THE RUBICON”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34000" y="-61843"/>
            <a:ext cx="3810000" cy="691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en-US" sz="2800" dirty="0">
                <a:solidFill>
                  <a:srgbClr val="FF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Battle of Pharsalus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</a:tabLst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8/9/48 BC</a:t>
            </a:r>
          </a:p>
          <a:p>
            <a:pPr>
              <a:lnSpc>
                <a:spcPct val="100000"/>
              </a:lnSpc>
              <a:spcBef>
                <a:spcPts val="1250"/>
              </a:spcBef>
              <a:buSzPct val="2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Haettenschweiler" pitchFamily="34" charset="0"/>
              </a:rPr>
              <a:t>Caesar =  30K troops </a:t>
            </a:r>
          </a:p>
          <a:p>
            <a:pPr>
              <a:lnSpc>
                <a:spcPct val="100000"/>
              </a:lnSpc>
              <a:spcBef>
                <a:spcPts val="1250"/>
              </a:spcBef>
              <a:buSzPct val="2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7030A0"/>
                </a:solidFill>
                <a:latin typeface="Haettenschweiler" pitchFamily="34" charset="0"/>
              </a:rPr>
              <a:t>Pompey = 140K troops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0005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Caesar defeated Pompey</a:t>
            </a:r>
            <a:endParaRPr lang="en-US" sz="2400" dirty="0">
              <a:latin typeface="Haettenschweiler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0005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Pompey fled to Egypt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0005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Egyptians gave Caesar Pompey’s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lang="en-US" sz="24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head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endParaRPr lang="en-US" sz="1400" dirty="0" smtClean="0">
              <a:latin typeface="Haettenschweiler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lang="en-US" sz="24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Caesar and Cleopatra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00050" algn="l"/>
              </a:tabLst>
            </a:pPr>
            <a:r>
              <a:rPr lang="en-US" sz="24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Cleopatra was brought to Caesar in rolled up rug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00050" algn="l"/>
              </a:tabLst>
            </a:pPr>
            <a:r>
              <a:rPr lang="en-US" sz="2400" dirty="0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had a son 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400050" algn="l"/>
              </a:tabLst>
            </a:pPr>
            <a:r>
              <a:rPr lang="en-US" sz="2400" dirty="0" err="1" smtClean="0"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Caesarion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Veni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Vidi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Vici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Haettenschweiler" pitchFamily="34" charset="0"/>
                <a:ea typeface="Calibri" pitchFamily="34" charset="0"/>
                <a:cs typeface="Times New Roman" pitchFamily="18" charset="0"/>
              </a:rPr>
              <a:t>I came, I saw, I conquered</a:t>
            </a:r>
            <a:endParaRPr kumimoji="0" lang="en-US" sz="2800" i="0" u="none" strike="noStrike" cap="none" normalizeH="0" baseline="0" dirty="0" smtClean="0">
              <a:ln>
                <a:noFill/>
              </a:ln>
              <a:effectLst/>
              <a:latin typeface="Haettenschweiler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4149" r="21112"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4916" y="1447800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46 BC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Caesar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appointed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Dictator for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years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at a festival, the crown of king was offered to 	Caesar…he refused saying, “I will not be king of 	Rome.  Jupiter alone is King of the Romans.”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44 B.C.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Caesar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Dictator for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life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had supporters placed into political positions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increased Senate to 900 members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to support his goals and decisions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CAESAR BECOMES DICTATOR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0" y="4876800"/>
            <a:ext cx="9144000" cy="1995034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100000">
                <a:srgbClr val="FFEBFA">
                  <a:alpha val="60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Aft>
                <a:spcPct val="25000"/>
              </a:spcAft>
              <a:buSzPct val="200000"/>
              <a:buFont typeface="Verdana" pitchFamily="34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GB" sz="2200" b="1" dirty="0" smtClean="0">
                <a:solidFill>
                  <a:schemeClr val="tx1"/>
                </a:solidFill>
                <a:latin typeface="Arial Narrow" pitchFamily="34" charset="0"/>
              </a:rPr>
              <a:t>greatest </a:t>
            </a:r>
            <a:r>
              <a:rPr lang="en-US" sz="2200" b="1" dirty="0">
                <a:solidFill>
                  <a:schemeClr val="tx1"/>
                </a:solidFill>
                <a:latin typeface="Arial Narrow" pitchFamily="34" charset="0"/>
              </a:rPr>
              <a:t>honor</a:t>
            </a:r>
            <a:r>
              <a:rPr lang="en-GB" sz="22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GB" sz="2200" b="1" dirty="0" smtClean="0">
                <a:solidFill>
                  <a:schemeClr val="tx1"/>
                </a:solidFill>
                <a:latin typeface="Arial Narrow" pitchFamily="34" charset="0"/>
              </a:rPr>
              <a:t>for a commander </a:t>
            </a:r>
            <a:r>
              <a:rPr lang="en-GB" sz="2200" b="1" dirty="0">
                <a:solidFill>
                  <a:schemeClr val="tx1"/>
                </a:solidFill>
                <a:latin typeface="Arial Narrow" pitchFamily="34" charset="0"/>
              </a:rPr>
              <a:t>was to be awarded </a:t>
            </a:r>
            <a:r>
              <a:rPr lang="en-GB" sz="2200" b="1" dirty="0" smtClean="0">
                <a:solidFill>
                  <a:schemeClr val="tx1"/>
                </a:solidFill>
                <a:latin typeface="Arial Narrow" pitchFamily="34" charset="0"/>
              </a:rPr>
              <a:t>a “Triumph”</a:t>
            </a:r>
            <a:endParaRPr lang="en-GB" sz="2200" b="1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25000"/>
              </a:spcAft>
              <a:buSzPct val="200000"/>
              <a:buFont typeface="Verdana" pitchFamily="34" charset="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GB" sz="2200" b="1" dirty="0" smtClean="0">
                <a:solidFill>
                  <a:schemeClr val="tx1"/>
                </a:solidFill>
                <a:latin typeface="Arial Narrow" pitchFamily="34" charset="0"/>
              </a:rPr>
              <a:t>marched </a:t>
            </a:r>
            <a:r>
              <a:rPr lang="en-GB" sz="2200" b="1" dirty="0">
                <a:solidFill>
                  <a:schemeClr val="tx1"/>
                </a:solidFill>
                <a:latin typeface="Arial Narrow" pitchFamily="34" charset="0"/>
              </a:rPr>
              <a:t>through </a:t>
            </a:r>
            <a:r>
              <a:rPr lang="en-GB" sz="2200" b="1" dirty="0" smtClean="0">
                <a:solidFill>
                  <a:schemeClr val="tx1"/>
                </a:solidFill>
                <a:latin typeface="Arial Narrow" pitchFamily="34" charset="0"/>
              </a:rPr>
              <a:t>Rome with army, “spoils of war”, l</a:t>
            </a:r>
            <a:r>
              <a:rPr lang="en-GB" sz="2200" b="1" dirty="0" smtClean="0">
                <a:latin typeface="Arial Narrow" panose="020B0606020202030204" pitchFamily="34" charset="0"/>
              </a:rPr>
              <a:t>ed </a:t>
            </a:r>
            <a:r>
              <a:rPr lang="en-GB" sz="2200" b="1" dirty="0">
                <a:latin typeface="Arial Narrow" panose="020B0606020202030204" pitchFamily="34" charset="0"/>
              </a:rPr>
              <a:t>by the chiefs of the </a:t>
            </a:r>
            <a:r>
              <a:rPr lang="en-GB" sz="2200" b="1" dirty="0" smtClean="0">
                <a:latin typeface="Arial Narrow" panose="020B0606020202030204" pitchFamily="34" charset="0"/>
              </a:rPr>
              <a:t>			conquered </a:t>
            </a:r>
            <a:r>
              <a:rPr lang="en-GB" sz="2200" b="1" dirty="0">
                <a:latin typeface="Arial Narrow" panose="020B0606020202030204" pitchFamily="34" charset="0"/>
              </a:rPr>
              <a:t>people, who were executed </a:t>
            </a:r>
            <a:r>
              <a:rPr lang="en-GB" sz="2200" b="1" dirty="0" smtClean="0">
                <a:latin typeface="Arial Narrow" panose="020B0606020202030204" pitchFamily="34" charset="0"/>
              </a:rPr>
              <a:t>afterward</a:t>
            </a:r>
          </a:p>
          <a:p>
            <a:pPr>
              <a:spcAft>
                <a:spcPct val="25000"/>
              </a:spcAft>
              <a:buSzPct val="200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latin typeface="Arial Narrow" panose="020B0606020202030204" pitchFamily="34" charset="0"/>
              </a:rPr>
              <a:t>Triumphal General” </a:t>
            </a:r>
            <a:r>
              <a:rPr lang="en-US" sz="2200" b="1" dirty="0">
                <a:latin typeface="Arial Narrow" panose="020B0606020202030204" pitchFamily="34" charset="0"/>
              </a:rPr>
              <a:t>had his face and arms painted red, rode in </a:t>
            </a:r>
            <a:r>
              <a:rPr lang="en-US" sz="2200" b="1" dirty="0" smtClean="0">
                <a:latin typeface="Arial Narrow" panose="020B0606020202030204" pitchFamily="34" charset="0"/>
              </a:rPr>
              <a:t>a cart </a:t>
            </a:r>
            <a:r>
              <a:rPr lang="en-US" sz="2200" b="1" dirty="0">
                <a:latin typeface="Arial Narrow" panose="020B0606020202030204" pitchFamily="34" charset="0"/>
              </a:rPr>
              <a:t>pulled </a:t>
            </a:r>
            <a:r>
              <a:rPr lang="en-US" sz="2200" b="1" dirty="0" smtClean="0">
                <a:latin typeface="Arial Narrow" panose="020B0606020202030204" pitchFamily="34" charset="0"/>
              </a:rPr>
              <a:t>			by </a:t>
            </a:r>
            <a:r>
              <a:rPr lang="en-US" sz="2200" b="1" dirty="0">
                <a:latin typeface="Arial Narrow" panose="020B0606020202030204" pitchFamily="34" charset="0"/>
              </a:rPr>
              <a:t>two white </a:t>
            </a:r>
            <a:r>
              <a:rPr lang="en-US" sz="2200" b="1" dirty="0" smtClean="0">
                <a:latin typeface="Arial Narrow" panose="020B0606020202030204" pitchFamily="34" charset="0"/>
              </a:rPr>
              <a:t>horses</a:t>
            </a:r>
            <a:endParaRPr lang="en-GB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098" name="Picture 2" descr="http://www.globalsecurity.org/military/world/spqr/images/spqr-triumph-of-titus-and-vespas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704"/>
            <a:ext cx="9144000" cy="38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“MILITARY TRIUMPH”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84469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       March 15, 44 BC	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a “Seer” had told Caesar to “beware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anose="020B0806030902050204" pitchFamily="34" charset="0"/>
                <a:ea typeface="Calibri" pitchFamily="34" charset="0"/>
                <a:cs typeface="Times New Roman" pitchFamily="18" charset="0"/>
              </a:rPr>
              <a:t>the Ides of March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Caesar’s </a:t>
            </a:r>
            <a:r>
              <a:rPr lang="en-US" sz="2800" dirty="0" smtClean="0">
                <a:solidFill>
                  <a:srgbClr val="0033CC"/>
                </a:solidFill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wife </a:t>
            </a:r>
            <a:r>
              <a:rPr lang="en-US" sz="2800" dirty="0">
                <a:solidFill>
                  <a:srgbClr val="0033CC"/>
                </a:solidFill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had a </a:t>
            </a:r>
            <a:r>
              <a:rPr lang="en-US" sz="2800" dirty="0" smtClean="0">
                <a:solidFill>
                  <a:srgbClr val="0033CC"/>
                </a:solidFill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vision…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 told him not to go to the Capital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 smtClean="0">
              <a:latin typeface="Haettenschweiler" panose="020B0706040902060204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 smtClean="0">
              <a:latin typeface="Haettenschweiler" panose="020B0706040902060204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aettenschweiler" panose="020B0706040902060204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when Caesar got to Capital Caesar was given a note that the Senators were going to kill him…he ignored the note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Feared Caesar was ending the Republic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Caesar was leaving for Parthia on March 18 and the conspirators 	feared if they waited Caesar would return stronger than ever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Caesar was assassinated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IDES OF MARCH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20188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doubled the size of Roman territory</a:t>
            </a:r>
            <a:endParaRPr lang="en-US" sz="2800" dirty="0" smtClean="0"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expanded Roman citizenship</a:t>
            </a:r>
            <a:endParaRPr lang="en-US" sz="2800" dirty="0" smtClean="0">
              <a:latin typeface="Haettenschweiler" panose="020B0706040902060204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granted citizenship to many provinces that had helped him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pardoned many people who had opposed him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Haettenschweiler" panose="020B0706040902060204" pitchFamily="34" charset="0"/>
                <a:cs typeface="Times New Roman" pitchFamily="18" charset="0"/>
              </a:rPr>
              <a:t>Did not rule by a “Reign of Terror”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Julian calendar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later became basis for modern calendar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Public Works Programs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ettenschweiler" panose="020B0706040902060204" pitchFamily="34" charset="0"/>
                <a:ea typeface="Calibri" pitchFamily="34" charset="0"/>
                <a:cs typeface="Times New Roman" pitchFamily="18" charset="0"/>
              </a:rPr>
              <a:t>Land to poor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anose="020B070604090206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CAESAR’S</a:t>
            </a:r>
          </a:p>
          <a:p>
            <a:pPr algn="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ettenschweiler" panose="020B0706040902060204" pitchFamily="34" charset="0"/>
              </a:rPr>
              <a:t>ACCOMPLISHMENTS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357</Words>
  <Application>Microsoft Office PowerPoint</Application>
  <PresentationFormat>On-screen Show (4:3)</PresentationFormat>
  <Paragraphs>131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Warrick Co. School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Meier</dc:creator>
  <cp:lastModifiedBy>Robert Meier</cp:lastModifiedBy>
  <cp:revision>65</cp:revision>
  <dcterms:created xsi:type="dcterms:W3CDTF">2014-10-29T16:53:02Z</dcterms:created>
  <dcterms:modified xsi:type="dcterms:W3CDTF">2017-11-08T14:23:59Z</dcterms:modified>
</cp:coreProperties>
</file>